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541C3-855D-4AD0-B621-11746613EE2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37B43-B3A3-4BF9-B70E-7E9D20DE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23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8.4 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Bond Polarity and Electronegativity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8.4 Electronegativity and Bond Polarity 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half" idx="1"/>
          </p:nvPr>
        </p:nvSpPr>
        <p:spPr>
          <a:xfrm>
            <a:off x="355600" y="2730500"/>
            <a:ext cx="7321799" cy="6299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00938" indent="-400938" defTabSz="449833">
              <a:spcBef>
                <a:spcPts val="3500"/>
              </a:spcBef>
              <a:defRPr sz="3541"/>
            </a:pPr>
            <a:r>
              <a:rPr dirty="0"/>
              <a:t>Greater differences in electron density imply greater polarity </a:t>
            </a:r>
          </a:p>
          <a:p>
            <a:pPr marL="400938" indent="-400938" defTabSz="449833">
              <a:spcBef>
                <a:spcPts val="3500"/>
              </a:spcBef>
              <a:defRPr sz="3541"/>
            </a:pPr>
            <a:r>
              <a:rPr dirty="0"/>
              <a:t>Large differences in electronegativity create partial positive and negative charges</a:t>
            </a:r>
          </a:p>
          <a:p>
            <a:pPr marL="400938" indent="-400938" defTabSz="449833">
              <a:spcBef>
                <a:spcPts val="3500"/>
              </a:spcBef>
              <a:defRPr sz="3541"/>
            </a:pPr>
            <a:r>
              <a:rPr dirty="0"/>
              <a:t>Polarity or non polarity….</a:t>
            </a:r>
          </a:p>
          <a:p>
            <a:pPr marL="400938" indent="-400938" defTabSz="449833">
              <a:spcBef>
                <a:spcPts val="3500"/>
              </a:spcBef>
              <a:defRPr sz="3541"/>
            </a:pPr>
            <a:r>
              <a:rPr dirty="0"/>
              <a:t>Accounts for properties like solubility, melting point, and conductivity </a:t>
            </a:r>
          </a:p>
        </p:txBody>
      </p:sp>
      <p:pic>
        <p:nvPicPr>
          <p:cNvPr id="14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5447" y="4760992"/>
            <a:ext cx="4435804" cy="1146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8.4 polarity practice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8215" indent="-458215" defTabSz="514095">
              <a:spcBef>
                <a:spcPts val="4000"/>
              </a:spcBef>
              <a:defRPr sz="4048"/>
            </a:pPr>
            <a:r>
              <a:rPr dirty="0"/>
              <a:t>Calculate differences in </a:t>
            </a:r>
            <a:r>
              <a:rPr dirty="0" err="1"/>
              <a:t>electronegavity</a:t>
            </a:r>
            <a:r>
              <a:rPr dirty="0"/>
              <a:t> and describe the type of bond</a:t>
            </a:r>
          </a:p>
          <a:p>
            <a:pPr marL="458215" indent="-458215" defTabSz="514095">
              <a:spcBef>
                <a:spcPts val="4000"/>
              </a:spcBef>
              <a:defRPr sz="4048"/>
            </a:pPr>
            <a:r>
              <a:rPr dirty="0"/>
              <a:t>F-F</a:t>
            </a:r>
          </a:p>
          <a:p>
            <a:pPr marL="458215" indent="-458215" defTabSz="514095">
              <a:spcBef>
                <a:spcPts val="4000"/>
              </a:spcBef>
              <a:defRPr sz="4048"/>
            </a:pPr>
            <a:r>
              <a:rPr dirty="0"/>
              <a:t>H-O</a:t>
            </a:r>
          </a:p>
          <a:p>
            <a:pPr marL="458215" indent="-458215" defTabSz="514095">
              <a:spcBef>
                <a:spcPts val="4000"/>
              </a:spcBef>
              <a:defRPr sz="4048"/>
            </a:pPr>
            <a:r>
              <a:rPr dirty="0"/>
              <a:t>Al-Cl</a:t>
            </a:r>
          </a:p>
          <a:p>
            <a:pPr marL="458215" indent="-458215" defTabSz="514095">
              <a:spcBef>
                <a:spcPts val="4000"/>
              </a:spcBef>
              <a:defRPr sz="4048"/>
            </a:pPr>
            <a:r>
              <a:rPr dirty="0"/>
              <a:t>Na-Cl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8.4 bOND POLARITY 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half" idx="1"/>
          </p:nvPr>
        </p:nvSpPr>
        <p:spPr>
          <a:xfrm>
            <a:off x="355600" y="2730500"/>
            <a:ext cx="7345611" cy="6299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07212" indent="-307212" defTabSz="344677">
              <a:spcBef>
                <a:spcPts val="2700"/>
              </a:spcBef>
              <a:defRPr sz="2714"/>
            </a:pPr>
            <a:r>
              <a:rPr dirty="0"/>
              <a:t>The distribution of electrons in a molecule or compounds is rarely uniform</a:t>
            </a:r>
          </a:p>
          <a:p>
            <a:pPr marL="614425" lvl="1" indent="-307212" defTabSz="344677">
              <a:spcBef>
                <a:spcPts val="2700"/>
              </a:spcBef>
              <a:defRPr sz="2714"/>
            </a:pPr>
            <a:r>
              <a:rPr dirty="0"/>
              <a:t>described by </a:t>
            </a:r>
            <a:r>
              <a:rPr dirty="0">
                <a:latin typeface="Gill Sans SemiBold"/>
                <a:ea typeface="Gill Sans SemiBold"/>
                <a:cs typeface="Gill Sans SemiBold"/>
                <a:sym typeface="Gill Sans SemiBold"/>
              </a:rPr>
              <a:t>bond polarity </a:t>
            </a:r>
            <a:r>
              <a:rPr dirty="0"/>
              <a:t>or the degree to which electrons are shared </a:t>
            </a:r>
          </a:p>
          <a:p>
            <a:pPr marL="307212" indent="-307212" defTabSz="344677">
              <a:spcBef>
                <a:spcPts val="2700"/>
              </a:spcBef>
              <a:defRPr sz="2714"/>
            </a:pPr>
            <a:r>
              <a:rPr dirty="0"/>
              <a:t>Quantum mechanical model tells us…</a:t>
            </a:r>
          </a:p>
          <a:p>
            <a:pPr marL="307212" indent="-307212" defTabSz="344677">
              <a:spcBef>
                <a:spcPts val="2700"/>
              </a:spcBef>
              <a:defRPr sz="2714"/>
            </a:pPr>
            <a:r>
              <a:rPr lang="en-US" b="1" dirty="0">
                <a:latin typeface="Gill Sans SemiBold"/>
                <a:ea typeface="Gill Sans SemiBold"/>
                <a:cs typeface="Gill Sans SemiBold"/>
                <a:sym typeface="Gill Sans SemiBold"/>
              </a:rPr>
              <a:t>N</a:t>
            </a:r>
            <a:r>
              <a:rPr b="1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on </a:t>
            </a:r>
            <a:r>
              <a:rPr b="1" dirty="0">
                <a:latin typeface="Gill Sans SemiBold"/>
                <a:ea typeface="Gill Sans SemiBold"/>
                <a:cs typeface="Gill Sans SemiBold"/>
                <a:sym typeface="Gill Sans SemiBold"/>
              </a:rPr>
              <a:t>polar covalent </a:t>
            </a:r>
            <a:r>
              <a:rPr dirty="0"/>
              <a:t>molecules have equal distribution of the electrons between both atoms </a:t>
            </a:r>
          </a:p>
          <a:p>
            <a:pPr marL="307212" indent="-307212" defTabSz="344677">
              <a:spcBef>
                <a:spcPts val="2700"/>
              </a:spcBef>
              <a:defRPr sz="2714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b="1" dirty="0" smtClean="0"/>
              <a:t>P</a:t>
            </a:r>
            <a:r>
              <a:rPr b="1" dirty="0" smtClean="0"/>
              <a:t>olar </a:t>
            </a:r>
            <a:r>
              <a:rPr b="1" dirty="0"/>
              <a:t>covalent </a:t>
            </a:r>
            <a:r>
              <a:rPr dirty="0"/>
              <a:t>molecules </a:t>
            </a:r>
            <a:r>
              <a:rPr dirty="0">
                <a:latin typeface="+mn-lt"/>
                <a:ea typeface="+mn-ea"/>
                <a:cs typeface="+mn-cs"/>
                <a:sym typeface="Gill Sans Light"/>
              </a:rPr>
              <a:t>have unequal distribution of electrons where one atom attracts the electrons more creating a dipole</a:t>
            </a:r>
          </a:p>
        </p:txBody>
      </p:sp>
      <p:pic>
        <p:nvPicPr>
          <p:cNvPr id="12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8366" y="5550426"/>
            <a:ext cx="3789784" cy="3130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1959" y="2464572"/>
            <a:ext cx="4017641" cy="2697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8.4 bOND POLARITY 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sz="half" idx="1"/>
          </p:nvPr>
        </p:nvSpPr>
        <p:spPr>
          <a:xfrm>
            <a:off x="249237" y="2458144"/>
            <a:ext cx="12399963" cy="408121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17627" indent="-317627" defTabSz="356362">
              <a:spcBef>
                <a:spcPts val="2800"/>
              </a:spcBef>
              <a:defRPr sz="2806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b="1" dirty="0"/>
              <a:t>Electronegativity</a:t>
            </a:r>
            <a:r>
              <a:rPr dirty="0"/>
              <a:t> </a:t>
            </a:r>
            <a:r>
              <a:rPr dirty="0">
                <a:latin typeface="+mn-lt"/>
                <a:ea typeface="+mn-ea"/>
                <a:cs typeface="+mn-cs"/>
                <a:sym typeface="Gill Sans Light"/>
              </a:rPr>
              <a:t>is defined as the quantitative value that describes an atoms ability to attract electrons </a:t>
            </a:r>
          </a:p>
          <a:p>
            <a:pPr marL="317627" indent="-317627" defTabSz="356362">
              <a:spcBef>
                <a:spcPts val="2800"/>
              </a:spcBef>
              <a:defRPr sz="2806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>
                <a:latin typeface="+mn-lt"/>
                <a:ea typeface="+mn-ea"/>
                <a:cs typeface="+mn-cs"/>
                <a:sym typeface="Gill Sans Light"/>
              </a:rPr>
              <a:t>Used to predict whether atoms behave as ionic, polar covalent, or non polar covalent compounds</a:t>
            </a:r>
          </a:p>
          <a:p>
            <a:pPr marL="317627" indent="-317627" defTabSz="356362">
              <a:spcBef>
                <a:spcPts val="2800"/>
              </a:spcBef>
              <a:defRPr sz="2806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>
                <a:latin typeface="+mn-lt"/>
                <a:ea typeface="+mn-ea"/>
                <a:cs typeface="+mn-cs"/>
                <a:sym typeface="Gill Sans Light"/>
              </a:rPr>
              <a:t>This is the more sophisticated way </a:t>
            </a:r>
            <a:r>
              <a:rPr lang="en-US" dirty="0" smtClean="0">
                <a:latin typeface="+mn-lt"/>
                <a:ea typeface="+mn-ea"/>
                <a:cs typeface="+mn-cs"/>
                <a:sym typeface="Gill Sans Light"/>
              </a:rPr>
              <a:t>to describe the type of bonding present </a:t>
            </a:r>
            <a:endParaRPr dirty="0">
              <a:latin typeface="+mn-lt"/>
              <a:ea typeface="+mn-ea"/>
              <a:cs typeface="+mn-cs"/>
              <a:sym typeface="Gill Sans Light"/>
            </a:endParaRPr>
          </a:p>
          <a:p>
            <a:pPr marL="317627" indent="-317627" defTabSz="356362">
              <a:spcBef>
                <a:spcPts val="2800"/>
              </a:spcBef>
              <a:defRPr sz="2806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>
                <a:latin typeface="+mn-lt"/>
                <a:ea typeface="+mn-ea"/>
                <a:cs typeface="+mn-cs"/>
                <a:sym typeface="Gill Sans Light"/>
              </a:rPr>
              <a:t>Use to predict the type of bond, later (in chapter 9) the type of molecule</a:t>
            </a:r>
          </a:p>
        </p:txBody>
      </p:sp>
      <p:pic>
        <p:nvPicPr>
          <p:cNvPr id="129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b="69210"/>
          <a:stretch>
            <a:fillRect/>
          </a:stretch>
        </p:blipFill>
        <p:spPr>
          <a:xfrm>
            <a:off x="3009900" y="6691114"/>
            <a:ext cx="6350000" cy="2314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8.3 Electronegativity 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47802" indent="-447802" defTabSz="502412">
              <a:spcBef>
                <a:spcPts val="3900"/>
              </a:spcBef>
              <a:defRPr sz="3956"/>
            </a:pPr>
            <a:r>
              <a:rPr dirty="0"/>
              <a:t>Modern electronegativity table was created by Lewis Pauling, who based his values on thermochemical data</a:t>
            </a:r>
          </a:p>
          <a:p>
            <a:pPr marL="447802" indent="-447802" defTabSz="502412">
              <a:spcBef>
                <a:spcPts val="3900"/>
              </a:spcBef>
              <a:defRPr sz="3956"/>
            </a:pPr>
            <a:r>
              <a:rPr dirty="0"/>
              <a:t>Elements with high ionization energy and negative electron affinity will have </a:t>
            </a:r>
            <a:r>
              <a:rPr dirty="0" smtClean="0"/>
              <a:t>high</a:t>
            </a:r>
            <a:r>
              <a:rPr lang="en-US" dirty="0" smtClean="0"/>
              <a:t> electronegativity</a:t>
            </a:r>
            <a:endParaRPr dirty="0"/>
          </a:p>
          <a:p>
            <a:pPr marL="447802" indent="-447802" defTabSz="502412">
              <a:spcBef>
                <a:spcPts val="3900"/>
              </a:spcBef>
              <a:defRPr sz="3956"/>
            </a:pPr>
            <a:r>
              <a:rPr dirty="0"/>
              <a:t>It is useful skill in chemistry to commit to memory that fluorine is the most electro negative element</a:t>
            </a:r>
          </a:p>
          <a:p>
            <a:pPr marL="895604" lvl="1" indent="-447802" defTabSz="502412">
              <a:spcBef>
                <a:spcPts val="3900"/>
              </a:spcBef>
              <a:defRPr sz="3956"/>
            </a:pPr>
            <a:r>
              <a:rPr dirty="0"/>
              <a:t>top right corner of both trends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Electronegativity trend</a:t>
            </a:r>
          </a:p>
        </p:txBody>
      </p:sp>
      <p:pic>
        <p:nvPicPr>
          <p:cNvPr id="13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7855" y="3179122"/>
            <a:ext cx="9542745" cy="5806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Electronegativity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3206958"/>
            <a:ext cx="12045950" cy="55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9382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8.4 Electronegativity and Bond Polarity 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For electronegativity, simply subtract the smaller value from the larger value in a bond</a:t>
            </a:r>
          </a:p>
          <a:p>
            <a:r>
              <a:rPr dirty="0"/>
              <a:t>The value should be positive and it is unites</a:t>
            </a:r>
          </a:p>
          <a:p>
            <a:r>
              <a:rPr dirty="0"/>
              <a:t>Use the table on the following slide to classify the polarity of bonds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355600" y="508000"/>
            <a:ext cx="12293600" cy="2438400"/>
          </a:xfrm>
          <a:prstGeom prst="rect">
            <a:avLst/>
          </a:prstGeom>
        </p:spPr>
        <p:txBody>
          <a:bodyPr/>
          <a:lstStyle/>
          <a:p>
            <a:r>
              <a:rPr dirty="0"/>
              <a:t>8.4 Electronegativity and Bond </a:t>
            </a:r>
            <a:r>
              <a:rPr lang="en-US" dirty="0" smtClean="0"/>
              <a:t>Type</a:t>
            </a:r>
            <a:endParaRPr dirty="0"/>
          </a:p>
        </p:txBody>
      </p:sp>
      <p:sp>
        <p:nvSpPr>
          <p:cNvPr id="3" name="AutoShape 4" descr="Image result for electronegativity table polarity"/>
          <p:cNvSpPr>
            <a:spLocks noChangeAspect="1" noChangeArrowheads="1"/>
          </p:cNvSpPr>
          <p:nvPr/>
        </p:nvSpPr>
        <p:spPr bwMode="auto">
          <a:xfrm>
            <a:off x="155575" y="-1652588"/>
            <a:ext cx="460057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6"/>
          <a:stretch/>
        </p:blipFill>
        <p:spPr>
          <a:xfrm>
            <a:off x="2123766" y="3480619"/>
            <a:ext cx="8149251" cy="494353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8.4 Electron density images</a:t>
            </a:r>
          </a:p>
        </p:txBody>
      </p:sp>
      <p:pic>
        <p:nvPicPr>
          <p:cNvPr id="14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9669" y="3018593"/>
            <a:ext cx="8491012" cy="2553533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2466855" y="6525796"/>
            <a:ext cx="6756639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In this computer model, red areas identify the areas of high electron density, blue is low, green shows no difference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4295</TotalTime>
  <Words>325</Words>
  <Application>Microsoft Office PowerPoint</Application>
  <PresentationFormat>Custom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Light</vt:lpstr>
      <vt:lpstr>Gill Sans SemiBold</vt:lpstr>
      <vt:lpstr>Helvetica Neue</vt:lpstr>
      <vt:lpstr>Showroom</vt:lpstr>
      <vt:lpstr>8.4 </vt:lpstr>
      <vt:lpstr>8.4 bOND POLARITY </vt:lpstr>
      <vt:lpstr>8.4 bOND POLARITY </vt:lpstr>
      <vt:lpstr>8.3 Electronegativity </vt:lpstr>
      <vt:lpstr>Electronegativity trend</vt:lpstr>
      <vt:lpstr>Electronegativity </vt:lpstr>
      <vt:lpstr>8.4 Electronegativity and Bond Polarity </vt:lpstr>
      <vt:lpstr>8.4 Electronegativity and Bond Type</vt:lpstr>
      <vt:lpstr>8.4 Electron density images</vt:lpstr>
      <vt:lpstr>8.4 Electronegativity and Bond Polarity </vt:lpstr>
      <vt:lpstr>8.4 polarity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8.4</dc:title>
  <dc:creator>Jacob Atherly</dc:creator>
  <cp:lastModifiedBy>Jacob Atherly</cp:lastModifiedBy>
  <cp:revision>5</cp:revision>
  <cp:lastPrinted>2019-04-15T10:43:53Z</cp:lastPrinted>
  <dcterms:modified xsi:type="dcterms:W3CDTF">2019-04-15T11:19:18Z</dcterms:modified>
</cp:coreProperties>
</file>